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ldx" ContentType="application/vnd.openxmlformats-officedocument.presentationml.slide"/>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14" saveSubsetFonts="1">
  <p:sldMasterIdLst>
    <p:sldMasterId id="2147483657"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4778" autoAdjust="0"/>
  </p:normalViewPr>
  <p:slideViewPr>
    <p:cSldViewPr>
      <p:cViewPr varScale="1">
        <p:scale>
          <a:sx n="103" d="100"/>
          <a:sy n="103" d="100"/>
        </p:scale>
        <p:origin x="188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3" d="100"/>
          <a:sy n="33" d="100"/>
        </p:scale>
        <p:origin x="-230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package" Target="../embeddings/Microsoft_Office_PowerPoint_Slide1.sldx"/><Relationship Id="rId7" Type="http://schemas.openxmlformats.org/officeDocument/2006/relationships/package" Target="../embeddings/Microsoft_Office_PowerPoint_Slide3.sldx"/><Relationship Id="rId2" Type="http://schemas.openxmlformats.org/officeDocument/2006/relationships/vmlDrawing" Target="../drawings/vmlDrawing1.vml"/><Relationship Id="rId1" Type="http://schemas.openxmlformats.org/officeDocument/2006/relationships/theme" Target="../theme/theme3.xml"/><Relationship Id="rId6" Type="http://schemas.openxmlformats.org/officeDocument/2006/relationships/image" Target="../media/image2.emf"/><Relationship Id="rId5" Type="http://schemas.openxmlformats.org/officeDocument/2006/relationships/package" Target="../embeddings/Microsoft_Office_PowerPoint_Slide2.sldx"/><Relationship Id="rId4" Type="http://schemas.openxmlformats.org/officeDocument/2006/relationships/image" Target="../media/image1.emf"/></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9B2604-777D-4D5A-9A81-DC8FF3E759A2}" type="datetimeFigureOut">
              <a:rPr lang="en-US" smtClean="0"/>
              <a:t>5/20/19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DC97735-EC2C-4EC1-B38E-8D98E48E0547}" type="slidenum">
              <a:rPr lang="en-US" smtClean="0"/>
              <a:t>‹#›</a:t>
            </a:fld>
            <a:endParaRPr lang="en-US"/>
          </a:p>
        </p:txBody>
      </p:sp>
      <p:graphicFrame>
        <p:nvGraphicFramePr>
          <p:cNvPr id="22530" name="Object 2"/>
          <p:cNvGraphicFramePr>
            <a:graphicFrameLocks noChangeAspect="1"/>
          </p:cNvGraphicFramePr>
          <p:nvPr/>
        </p:nvGraphicFramePr>
        <p:xfrm>
          <a:off x="533400" y="914400"/>
          <a:ext cx="2743518" cy="2057400"/>
        </p:xfrm>
        <a:graphic>
          <a:graphicData uri="http://schemas.openxmlformats.org/presentationml/2006/ole">
            <mc:AlternateContent xmlns:mc="http://schemas.openxmlformats.org/markup-compatibility/2006">
              <mc:Choice xmlns:v="urn:schemas-microsoft-com:vml" Requires="v">
                <p:oleObj spid="_x0000_s22533" name="Slide" r:id="rId3" imgW="3855653" imgH="2892593" progId="PowerPoint.Slide.12">
                  <p:embed/>
                </p:oleObj>
              </mc:Choice>
              <mc:Fallback>
                <p:oleObj name="Slide" r:id="rId3" imgW="3855653" imgH="2892593" progId="PowerPoint.Slide.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914400"/>
                        <a:ext cx="2743518" cy="2057400"/>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oleObj>
              </mc:Fallback>
            </mc:AlternateContent>
          </a:graphicData>
        </a:graphic>
      </p:graphicFrame>
      <p:graphicFrame>
        <p:nvGraphicFramePr>
          <p:cNvPr id="22531" name="Object 3"/>
          <p:cNvGraphicFramePr>
            <a:graphicFrameLocks noChangeAspect="1"/>
          </p:cNvGraphicFramePr>
          <p:nvPr/>
        </p:nvGraphicFramePr>
        <p:xfrm>
          <a:off x="533400" y="3581401"/>
          <a:ext cx="2743200" cy="2057161"/>
        </p:xfrm>
        <a:graphic>
          <a:graphicData uri="http://schemas.openxmlformats.org/presentationml/2006/ole">
            <mc:AlternateContent xmlns:mc="http://schemas.openxmlformats.org/markup-compatibility/2006">
              <mc:Choice xmlns:v="urn:schemas-microsoft-com:vml" Requires="v">
                <p:oleObj spid="_x0000_s22534" name="Slide" r:id="rId5" imgW="4570544" imgH="3427485" progId="PowerPoint.Slide.12">
                  <p:embed/>
                </p:oleObj>
              </mc:Choice>
              <mc:Fallback>
                <p:oleObj name="Slide" r:id="rId5" imgW="4570544" imgH="3427485" progId="PowerPoint.Slide.12">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3581401"/>
                        <a:ext cx="2743200" cy="2057161"/>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oleObj>
              </mc:Fallback>
            </mc:AlternateContent>
          </a:graphicData>
        </a:graphic>
      </p:graphicFrame>
      <p:graphicFrame>
        <p:nvGraphicFramePr>
          <p:cNvPr id="22532" name="Object 4"/>
          <p:cNvGraphicFramePr>
            <a:graphicFrameLocks noChangeAspect="1"/>
          </p:cNvGraphicFramePr>
          <p:nvPr/>
        </p:nvGraphicFramePr>
        <p:xfrm>
          <a:off x="533400" y="6248400"/>
          <a:ext cx="2819400" cy="2114305"/>
        </p:xfrm>
        <a:graphic>
          <a:graphicData uri="http://schemas.openxmlformats.org/presentationml/2006/ole">
            <mc:AlternateContent xmlns:mc="http://schemas.openxmlformats.org/markup-compatibility/2006">
              <mc:Choice xmlns:v="urn:schemas-microsoft-com:vml" Requires="v">
                <p:oleObj spid="_x0000_s22535" name="Slide" r:id="rId7" imgW="4570544" imgH="3427485" progId="PowerPoint.Slide.12">
                  <p:embed/>
                </p:oleObj>
              </mc:Choice>
              <mc:Fallback>
                <p:oleObj name="Slide" r:id="rId7" imgW="4570544" imgH="3427485" progId="PowerPoint.Slide.12">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3400" y="6248400"/>
                        <a:ext cx="2819400" cy="2114305"/>
                      </a:xfrm>
                      <a:prstGeom prst="rect">
                        <a:avLst/>
                      </a:prstGeom>
                      <a:noFill/>
                      <a:ln>
                        <a:noFill/>
                      </a:ln>
                      <a:effectLst/>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FB81C6-8C36-41C6-8134-B7EBEC84AAE2}" type="datetimeFigureOut">
              <a:rPr lang="en-US" smtClean="0"/>
              <a:t>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1C53F-968E-4AE4-A952-83A7091BEFB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FF1C53F-968E-4AE4-A952-83A7091BEFB7}" type="slidenum">
              <a:rPr lang="en-US" smtClean="0"/>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a:latin typeface="Times New Roman"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a:latin typeface="Times New Roman"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a:latin typeface="Times New Roman"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a:latin typeface="Times New Roman"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a:latin typeface="Times New Roman"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a:latin typeface="Times New Roman"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a:latin typeface="Times New Roman"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a:latin typeface="Times New Roman"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a:latin typeface="Times New Roman"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a:latin typeface="Times New Roman"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a:latin typeface="Times New Roman"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a:latin typeface="Times New Roman" charset="0"/>
                </a:endParaRPr>
              </a:p>
            </p:txBody>
          </p:sp>
        </p:grpSp>
      </p:grpSp>
      <p:sp>
        <p:nvSpPr>
          <p:cNvPr id="1435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noProof="0"/>
              <a:t>Click to edit Master title style</a:t>
            </a:r>
          </a:p>
        </p:txBody>
      </p:sp>
      <p:sp>
        <p:nvSpPr>
          <p:cNvPr id="1435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en-US" noProof="0"/>
              <a:t>Click to edit Master subtitle style</a:t>
            </a:r>
          </a:p>
        </p:txBody>
      </p:sp>
      <p:sp>
        <p:nvSpPr>
          <p:cNvPr id="18" name="Rectangle 16"/>
          <p:cNvSpPr>
            <a:spLocks noGrp="1" noChangeArrowheads="1"/>
          </p:cNvSpPr>
          <p:nvPr>
            <p:ph type="dt" sz="half" idx="10"/>
          </p:nvPr>
        </p:nvSpPr>
        <p:spPr>
          <a:xfrm>
            <a:off x="457200" y="6248400"/>
            <a:ext cx="2133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mtClean="0"/>
            </a:lvl1pPr>
          </a:lstStyle>
          <a:p>
            <a:pPr>
              <a:defRPr/>
            </a:pPr>
            <a:endParaRPr lang="en-US" altLang="en-US"/>
          </a:p>
        </p:txBody>
      </p:sp>
      <p:sp>
        <p:nvSpPr>
          <p:cNvPr id="19" name="Rectangle 17"/>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mtClean="0"/>
            </a:lvl1pPr>
          </a:lstStyle>
          <a:p>
            <a:pPr>
              <a:defRPr/>
            </a:pPr>
            <a:endParaRPr lang="en-US" altLang="en-US"/>
          </a:p>
        </p:txBody>
      </p:sp>
      <p:sp>
        <p:nvSpPr>
          <p:cNvPr id="20" name="Rectangle 18"/>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0A4FCB68-5DAD-4BBC-BAC6-1523509249B0}"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p:cNvSpPr>
            <a:spLocks noGrp="1" noChangeArrowheads="1"/>
          </p:cNvSpPr>
          <p:nvPr>
            <p:ph type="sldNum" sz="quarter" idx="11"/>
          </p:nvPr>
        </p:nvSpPr>
        <p:spPr>
          <a:ln/>
        </p:spPr>
        <p:txBody>
          <a:bodyPr/>
          <a:lstStyle>
            <a:lvl1pPr>
              <a:defRPr/>
            </a:lvl1pPr>
          </a:lstStyle>
          <a:p>
            <a:fld id="{C54D2E49-704C-4112-8F85-57492A9C00C4}"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p:cNvSpPr>
            <a:spLocks noGrp="1" noChangeArrowheads="1"/>
          </p:cNvSpPr>
          <p:nvPr>
            <p:ph type="sldNum" sz="quarter" idx="11"/>
          </p:nvPr>
        </p:nvSpPr>
        <p:spPr>
          <a:ln/>
        </p:spPr>
        <p:txBody>
          <a:bodyPr/>
          <a:lstStyle>
            <a:lvl1pPr>
              <a:defRPr/>
            </a:lvl1pPr>
          </a:lstStyle>
          <a:p>
            <a:fld id="{664D9DA3-F0F7-4524-9B54-2A7A1A7E6682}"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p:cNvSpPr>
            <a:spLocks noGrp="1" noChangeArrowheads="1"/>
          </p:cNvSpPr>
          <p:nvPr>
            <p:ph type="sldNum" sz="quarter" idx="11"/>
          </p:nvPr>
        </p:nvSpPr>
        <p:spPr>
          <a:ln/>
        </p:spPr>
        <p:txBody>
          <a:bodyPr/>
          <a:lstStyle>
            <a:lvl1pPr>
              <a:defRPr/>
            </a:lvl1pPr>
          </a:lstStyle>
          <a:p>
            <a:fld id="{C434DF9F-A612-4A06-8D85-F70DC65E4AC9}"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p:cNvSpPr>
            <a:spLocks noGrp="1" noChangeArrowheads="1"/>
          </p:cNvSpPr>
          <p:nvPr>
            <p:ph type="sldNum" sz="quarter" idx="11"/>
          </p:nvPr>
        </p:nvSpPr>
        <p:spPr>
          <a:ln/>
        </p:spPr>
        <p:txBody>
          <a:bodyPr/>
          <a:lstStyle>
            <a:lvl1pPr>
              <a:defRPr/>
            </a:lvl1pPr>
          </a:lstStyle>
          <a:p>
            <a:fld id="{9D9CC33B-E9FB-499B-9FB4-74E2322C1F26}"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p:cNvSpPr>
            <a:spLocks noGrp="1" noChangeArrowheads="1"/>
          </p:cNvSpPr>
          <p:nvPr>
            <p:ph type="sldNum" sz="quarter" idx="11"/>
          </p:nvPr>
        </p:nvSpPr>
        <p:spPr>
          <a:ln/>
        </p:spPr>
        <p:txBody>
          <a:bodyPr/>
          <a:lstStyle>
            <a:lvl1pPr>
              <a:defRPr/>
            </a:lvl1pPr>
          </a:lstStyle>
          <a:p>
            <a:fld id="{3E83FE5D-A124-4C03-B3B9-982BC0363C60}" type="slidenum">
              <a:rPr lang="en-US" altLang="en-US"/>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8" name="Rectangle 3"/>
          <p:cNvSpPr>
            <a:spLocks noGrp="1" noChangeArrowheads="1"/>
          </p:cNvSpPr>
          <p:nvPr>
            <p:ph type="sldNum" sz="quarter" idx="11"/>
          </p:nvPr>
        </p:nvSpPr>
        <p:spPr>
          <a:ln/>
        </p:spPr>
        <p:txBody>
          <a:bodyPr/>
          <a:lstStyle>
            <a:lvl1pPr>
              <a:defRPr/>
            </a:lvl1pPr>
          </a:lstStyle>
          <a:p>
            <a:fld id="{14D6C456-2BEC-46BE-AA77-F9256D9EB966}" type="slidenum">
              <a:rPr lang="en-US" altLang="en-US"/>
              <a:pPr/>
              <a:t>‹#›</a:t>
            </a:fld>
            <a:endParaRPr lang="en-US" alt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4" name="Rectangle 3"/>
          <p:cNvSpPr>
            <a:spLocks noGrp="1" noChangeArrowheads="1"/>
          </p:cNvSpPr>
          <p:nvPr>
            <p:ph type="sldNum" sz="quarter" idx="11"/>
          </p:nvPr>
        </p:nvSpPr>
        <p:spPr>
          <a:ln/>
        </p:spPr>
        <p:txBody>
          <a:bodyPr/>
          <a:lstStyle>
            <a:lvl1pPr>
              <a:defRPr/>
            </a:lvl1pPr>
          </a:lstStyle>
          <a:p>
            <a:fld id="{543FBC31-50F9-4AFA-B792-27643FDEBA53}" type="slidenum">
              <a:rPr lang="en-US" altLang="en-US"/>
              <a:pPr/>
              <a:t>‹#›</a:t>
            </a:fld>
            <a:endParaRPr lang="en-US" alt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3" name="Rectangle 3"/>
          <p:cNvSpPr>
            <a:spLocks noGrp="1" noChangeArrowheads="1"/>
          </p:cNvSpPr>
          <p:nvPr>
            <p:ph type="sldNum" sz="quarter" idx="11"/>
          </p:nvPr>
        </p:nvSpPr>
        <p:spPr>
          <a:ln/>
        </p:spPr>
        <p:txBody>
          <a:bodyPr/>
          <a:lstStyle>
            <a:lvl1pPr>
              <a:defRPr/>
            </a:lvl1pPr>
          </a:lstStyle>
          <a:p>
            <a:fld id="{68FF48E1-18B2-43A1-98AD-8EF1B15FDD3D}" type="slidenum">
              <a:rPr lang="en-US" altLang="en-US"/>
              <a:pPr/>
              <a:t>‹#›</a:t>
            </a:fld>
            <a:endParaRPr lang="en-US" alt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p:cNvSpPr>
            <a:spLocks noGrp="1" noChangeArrowheads="1"/>
          </p:cNvSpPr>
          <p:nvPr>
            <p:ph type="sldNum" sz="quarter" idx="11"/>
          </p:nvPr>
        </p:nvSpPr>
        <p:spPr>
          <a:ln/>
        </p:spPr>
        <p:txBody>
          <a:bodyPr/>
          <a:lstStyle>
            <a:lvl1pPr>
              <a:defRPr/>
            </a:lvl1pPr>
          </a:lstStyle>
          <a:p>
            <a:fld id="{64E56E32-DDB8-498F-845B-92B96E51979C}" type="slidenum">
              <a:rPr lang="en-US" altLang="en-US"/>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p:cNvSpPr>
            <a:spLocks noGrp="1" noChangeArrowheads="1"/>
          </p:cNvSpPr>
          <p:nvPr>
            <p:ph type="sldNum" sz="quarter" idx="11"/>
          </p:nvPr>
        </p:nvSpPr>
        <p:spPr>
          <a:ln/>
        </p:spPr>
        <p:txBody>
          <a:bodyPr/>
          <a:lstStyle>
            <a:lvl1pPr>
              <a:defRPr/>
            </a:lvl1pPr>
          </a:lstStyle>
          <a:p>
            <a:fld id="{EBE122F7-B0AD-4569-A85F-F6F2E86C17CF}" type="slidenum">
              <a:rPr lang="en-US" altLang="en-US"/>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smtClean="0">
                <a:latin typeface="Arial" panose="020B0604020202020204" pitchFamily="34" charset="0"/>
              </a:defRPr>
            </a:lvl1pPr>
          </a:lstStyle>
          <a:p>
            <a:pPr>
              <a:defRPr/>
            </a:pPr>
            <a:endParaRPr lang="en-US" altLang="en-US"/>
          </a:p>
        </p:txBody>
      </p:sp>
      <p:sp>
        <p:nvSpPr>
          <p:cNvPr id="13315"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CD8AF645-3792-4EE9-85C2-443AEA1545E9}" type="slidenum">
              <a:rPr lang="en-US" altLang="en-US"/>
              <a:pPr/>
              <a:t>‹#›</a:t>
            </a:fld>
            <a:endParaRPr lang="en-US" altLang="en-US"/>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a:latin typeface="Times New Roman"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a:latin typeface="Times New Roman"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a:latin typeface="Times New Roman"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3328"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panose="020B0604020202020204" pitchFamily="34" charset="0"/>
              </a:defRPr>
            </a:lvl1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716"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extLst>
            <a:ext uri="{FAA26D3D-D897-4be2-8F04-BA451C77F1D7}"/>
          </a:extLst>
        </p:spPr>
        <p:txBody>
          <a:bodyPr/>
          <a:lstStyle/>
          <a:p>
            <a:pPr eaLnBrk="1" hangingPunct="1">
              <a:defRPr/>
            </a:pPr>
            <a:r>
              <a:rPr lang="en-US" altLang="en-US" dirty="0"/>
              <a:t>Effective Advocacy Skills for Parents</a:t>
            </a:r>
          </a:p>
        </p:txBody>
      </p:sp>
      <p:sp>
        <p:nvSpPr>
          <p:cNvPr id="2051" name="Rectangle 3"/>
          <p:cNvSpPr>
            <a:spLocks noGrp="1" noChangeArrowheads="1"/>
          </p:cNvSpPr>
          <p:nvPr>
            <p:ph type="subTitle" idx="1"/>
          </p:nvPr>
        </p:nvSpPr>
        <p:spPr>
          <a:extLst>
            <a:ext uri="{FAA26D3D-D897-4be2-8F04-BA451C77F1D7}"/>
          </a:extLst>
        </p:spPr>
        <p:txBody>
          <a:bodyPr/>
          <a:lstStyle/>
          <a:p>
            <a:pPr eaLnBrk="1" hangingPunct="1">
              <a:buFont typeface="Wingdings" charset="2"/>
              <a:buNone/>
              <a:defRPr/>
            </a:pPr>
            <a:r>
              <a:rPr lang="en-US" altLang="en-US" dirty="0">
                <a:solidFill>
                  <a:schemeClr val="accent2"/>
                </a:solidFill>
              </a:rPr>
              <a:t>Points to Consider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ssolve">
                                      <p:cBhvr>
                                        <p:cTn id="7" dur="5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dissolve">
                                      <p:cBhvr>
                                        <p:cTn id="12"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altLang="en-US" dirty="0">
                <a:solidFill>
                  <a:schemeClr val="bg2"/>
                </a:solidFill>
              </a:rPr>
              <a:t>Be Informed</a:t>
            </a:r>
          </a:p>
        </p:txBody>
      </p:sp>
      <p:sp>
        <p:nvSpPr>
          <p:cNvPr id="15363" name="Rectangle 3"/>
          <p:cNvSpPr>
            <a:spLocks noGrp="1" noChangeArrowheads="1"/>
          </p:cNvSpPr>
          <p:nvPr>
            <p:ph type="body" idx="1"/>
          </p:nvPr>
        </p:nvSpPr>
        <p:spPr/>
        <p:txBody>
          <a:bodyPr/>
          <a:lstStyle/>
          <a:p>
            <a:pPr eaLnBrk="1" hangingPunct="1">
              <a:buFont typeface="Wingdings" charset="2"/>
              <a:buChar char="n"/>
              <a:defRPr/>
            </a:pPr>
            <a:r>
              <a:rPr lang="en-US" altLang="en-US" sz="2800">
                <a:solidFill>
                  <a:schemeClr val="accent2"/>
                </a:solidFill>
              </a:rPr>
              <a:t>Know the laws (IDEA, Section 504, ADA) and the changes to IDEA 2004;</a:t>
            </a:r>
          </a:p>
          <a:p>
            <a:pPr eaLnBrk="1" hangingPunct="1">
              <a:buFont typeface="Wingdings" charset="2"/>
              <a:buChar char="n"/>
              <a:defRPr/>
            </a:pPr>
            <a:r>
              <a:rPr lang="en-US" altLang="en-US" sz="2800">
                <a:solidFill>
                  <a:schemeClr val="accent2"/>
                </a:solidFill>
              </a:rPr>
              <a:t>Understand your child’s disability and how it affects the way he or she learns;</a:t>
            </a:r>
          </a:p>
          <a:p>
            <a:pPr eaLnBrk="1" hangingPunct="1">
              <a:buFont typeface="Wingdings" charset="2"/>
              <a:buChar char="n"/>
              <a:defRPr/>
            </a:pPr>
            <a:r>
              <a:rPr lang="en-US" altLang="en-US" sz="2800">
                <a:solidFill>
                  <a:schemeClr val="accent2"/>
                </a:solidFill>
              </a:rPr>
              <a:t>Know about related services and how these can aide your child in her/his education.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1000"/>
                                        <p:tgtEl>
                                          <p:spTgt spid="15363">
                                            <p:txEl>
                                              <p:pRg st="0" end="0"/>
                                            </p:txEl>
                                          </p:spTgt>
                                        </p:tgtEl>
                                      </p:cBhvr>
                                    </p:animEffect>
                                    <p:anim calcmode="lin" valueType="num">
                                      <p:cBhvr>
                                        <p:cTn id="8" dur="10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3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363">
                                            <p:txEl>
                                              <p:pRg st="1" end="1"/>
                                            </p:txEl>
                                          </p:spTgt>
                                        </p:tgtEl>
                                        <p:attrNameLst>
                                          <p:attrName>style.visibility</p:attrName>
                                        </p:attrNameLst>
                                      </p:cBhvr>
                                      <p:to>
                                        <p:strVal val="visible"/>
                                      </p:to>
                                    </p:set>
                                    <p:animEffect transition="in" filter="fade">
                                      <p:cBhvr>
                                        <p:cTn id="14" dur="1000"/>
                                        <p:tgtEl>
                                          <p:spTgt spid="15363">
                                            <p:txEl>
                                              <p:pRg st="1" end="1"/>
                                            </p:txEl>
                                          </p:spTgt>
                                        </p:tgtEl>
                                      </p:cBhvr>
                                    </p:animEffect>
                                    <p:anim calcmode="lin" valueType="num">
                                      <p:cBhvr>
                                        <p:cTn id="15" dur="10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53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363">
                                            <p:txEl>
                                              <p:pRg st="2" end="2"/>
                                            </p:txEl>
                                          </p:spTgt>
                                        </p:tgtEl>
                                        <p:attrNameLst>
                                          <p:attrName>style.visibility</p:attrName>
                                        </p:attrNameLst>
                                      </p:cBhvr>
                                      <p:to>
                                        <p:strVal val="visible"/>
                                      </p:to>
                                    </p:set>
                                    <p:animEffect transition="in" filter="fade">
                                      <p:cBhvr>
                                        <p:cTn id="21" dur="1000"/>
                                        <p:tgtEl>
                                          <p:spTgt spid="15363">
                                            <p:txEl>
                                              <p:pRg st="2" end="2"/>
                                            </p:txEl>
                                          </p:spTgt>
                                        </p:tgtEl>
                                      </p:cBhvr>
                                    </p:animEffect>
                                    <p:anim calcmode="lin" valueType="num">
                                      <p:cBhvr>
                                        <p:cTn id="22" dur="10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536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altLang="en-US">
                <a:solidFill>
                  <a:schemeClr val="hlink"/>
                </a:solidFill>
              </a:rPr>
              <a:t>Be focused on your child</a:t>
            </a:r>
          </a:p>
        </p:txBody>
      </p:sp>
      <p:sp>
        <p:nvSpPr>
          <p:cNvPr id="16387" name="Rectangle 3"/>
          <p:cNvSpPr>
            <a:spLocks noGrp="1" noChangeArrowheads="1"/>
          </p:cNvSpPr>
          <p:nvPr>
            <p:ph type="body" idx="1"/>
          </p:nvPr>
        </p:nvSpPr>
        <p:spPr/>
        <p:txBody>
          <a:bodyPr/>
          <a:lstStyle/>
          <a:p>
            <a:pPr eaLnBrk="1" hangingPunct="1">
              <a:buFont typeface="Wingdings" charset="2"/>
              <a:buChar char="n"/>
              <a:defRPr/>
            </a:pPr>
            <a:r>
              <a:rPr lang="en-US" altLang="en-US" sz="2800">
                <a:solidFill>
                  <a:schemeClr val="accent2"/>
                </a:solidFill>
              </a:rPr>
              <a:t>You are the expert on your own child.  No one who works with him knows him better than you.</a:t>
            </a:r>
          </a:p>
          <a:p>
            <a:pPr eaLnBrk="1" hangingPunct="1">
              <a:buFont typeface="Wingdings" charset="2"/>
              <a:buChar char="n"/>
              <a:defRPr/>
            </a:pPr>
            <a:r>
              <a:rPr lang="en-US" altLang="en-US" sz="2800">
                <a:solidFill>
                  <a:schemeClr val="accent2"/>
                </a:solidFill>
              </a:rPr>
              <a:t>Offer information on the ways that your child learns best; on the things that motivate her; on the things that cause him to “shut down.”</a:t>
            </a:r>
          </a:p>
          <a:p>
            <a:pPr eaLnBrk="1" hangingPunct="1">
              <a:buFont typeface="Wingdings" charset="2"/>
              <a:buChar char="n"/>
              <a:defRPr/>
            </a:pPr>
            <a:r>
              <a:rPr lang="en-US" altLang="en-US" sz="2800">
                <a:solidFill>
                  <a:schemeClr val="accent2"/>
                </a:solidFill>
              </a:rPr>
              <a:t>School personnel have the “big picture” but parents have the focus on the individual that is their child.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2000"/>
                                        <p:tgtEl>
                                          <p:spTgt spid="163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fade">
                                      <p:cBhvr>
                                        <p:cTn id="12" dur="2000"/>
                                        <p:tgtEl>
                                          <p:spTgt spid="163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87">
                                            <p:txEl>
                                              <p:pRg st="1" end="1"/>
                                            </p:txEl>
                                          </p:spTgt>
                                        </p:tgtEl>
                                        <p:attrNameLst>
                                          <p:attrName>style.visibility</p:attrName>
                                        </p:attrNameLst>
                                      </p:cBhvr>
                                      <p:to>
                                        <p:strVal val="visible"/>
                                      </p:to>
                                    </p:set>
                                    <p:animEffect transition="in" filter="fade">
                                      <p:cBhvr>
                                        <p:cTn id="17" dur="2000"/>
                                        <p:tgtEl>
                                          <p:spTgt spid="1638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387">
                                            <p:txEl>
                                              <p:pRg st="2" end="2"/>
                                            </p:txEl>
                                          </p:spTgt>
                                        </p:tgtEl>
                                        <p:attrNameLst>
                                          <p:attrName>style.visibility</p:attrName>
                                        </p:attrNameLst>
                                      </p:cBhvr>
                                      <p:to>
                                        <p:strVal val="visible"/>
                                      </p:to>
                                    </p:set>
                                    <p:animEffect transition="in" filter="fade">
                                      <p:cBhvr>
                                        <p:cTn id="22" dur="20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altLang="en-US" sz="4000">
                <a:solidFill>
                  <a:schemeClr val="hlink"/>
                </a:solidFill>
              </a:rPr>
              <a:t>Communicate your ideas and thoughts clearly</a:t>
            </a:r>
          </a:p>
        </p:txBody>
      </p:sp>
      <p:sp>
        <p:nvSpPr>
          <p:cNvPr id="17411" name="Rectangle 3"/>
          <p:cNvSpPr>
            <a:spLocks noGrp="1" noChangeArrowheads="1"/>
          </p:cNvSpPr>
          <p:nvPr>
            <p:ph type="body" idx="1"/>
          </p:nvPr>
        </p:nvSpPr>
        <p:spPr>
          <a:xfrm>
            <a:off x="457200" y="1981200"/>
            <a:ext cx="8229600" cy="4495800"/>
          </a:xfrm>
        </p:spPr>
        <p:txBody>
          <a:bodyPr/>
          <a:lstStyle/>
          <a:p>
            <a:pPr eaLnBrk="1" hangingPunct="1">
              <a:buFont typeface="Wingdings" charset="2"/>
              <a:buChar char="n"/>
              <a:defRPr/>
            </a:pPr>
            <a:r>
              <a:rPr lang="en-US" altLang="en-US" sz="2400">
                <a:solidFill>
                  <a:schemeClr val="accent1"/>
                </a:solidFill>
              </a:rPr>
              <a:t>Be aware that a different focus can affect a person’s understanding of what is said and can cause misunderstanding and confusion.</a:t>
            </a:r>
          </a:p>
          <a:p>
            <a:pPr eaLnBrk="1" hangingPunct="1">
              <a:buFont typeface="Wingdings" charset="2"/>
              <a:buChar char="n"/>
              <a:defRPr/>
            </a:pPr>
            <a:r>
              <a:rPr lang="en-US" altLang="en-US" sz="2400">
                <a:solidFill>
                  <a:schemeClr val="accent1"/>
                </a:solidFill>
              </a:rPr>
              <a:t>Clarify what you say by restating it in a different way if someone on the team seems not to understand your point.</a:t>
            </a:r>
          </a:p>
          <a:p>
            <a:pPr eaLnBrk="1" hangingPunct="1">
              <a:buFont typeface="Wingdings" charset="2"/>
              <a:buChar char="n"/>
              <a:defRPr/>
            </a:pPr>
            <a:r>
              <a:rPr lang="en-US" altLang="en-US" sz="2400">
                <a:solidFill>
                  <a:schemeClr val="accent1"/>
                </a:solidFill>
              </a:rPr>
              <a:t>Ask questions to make sure that you are clear about what others are saying.</a:t>
            </a:r>
          </a:p>
          <a:p>
            <a:pPr eaLnBrk="1" hangingPunct="1">
              <a:buFont typeface="Wingdings" charset="2"/>
              <a:buChar char="n"/>
              <a:defRPr/>
            </a:pPr>
            <a:r>
              <a:rPr lang="en-US" altLang="en-US" sz="2400">
                <a:solidFill>
                  <a:schemeClr val="accent1"/>
                </a:solidFill>
              </a:rPr>
              <a:t>You might want to attend or even organize a session and have someone discuss with you communication techniques and ways to reduce misunderstanding.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p:cTn id="7" dur="500" fill="hold"/>
                                        <p:tgtEl>
                                          <p:spTgt spid="17410"/>
                                        </p:tgtEl>
                                        <p:attrNameLst>
                                          <p:attrName>ppt_w</p:attrName>
                                        </p:attrNameLst>
                                      </p:cBhvr>
                                      <p:tavLst>
                                        <p:tav tm="0">
                                          <p:val>
                                            <p:fltVal val="0"/>
                                          </p:val>
                                        </p:tav>
                                        <p:tav tm="100000">
                                          <p:val>
                                            <p:strVal val="#ppt_w"/>
                                          </p:val>
                                        </p:tav>
                                      </p:tavLst>
                                    </p:anim>
                                    <p:anim calcmode="lin" valueType="num">
                                      <p:cBhvr>
                                        <p:cTn id="8" dur="500" fill="hold"/>
                                        <p:tgtEl>
                                          <p:spTgt spid="17410"/>
                                        </p:tgtEl>
                                        <p:attrNameLst>
                                          <p:attrName>ppt_h</p:attrName>
                                        </p:attrNameLst>
                                      </p:cBhvr>
                                      <p:tavLst>
                                        <p:tav tm="0">
                                          <p:val>
                                            <p:fltVal val="0"/>
                                          </p:val>
                                        </p:tav>
                                        <p:tav tm="100000">
                                          <p:val>
                                            <p:strVal val="#ppt_h"/>
                                          </p:val>
                                        </p:tav>
                                      </p:tavLst>
                                    </p:anim>
                                    <p:animEffect transition="in" filter="fade">
                                      <p:cBhvr>
                                        <p:cTn id="9" dur="500"/>
                                        <p:tgtEl>
                                          <p:spTgt spid="1741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7411">
                                            <p:txEl>
                                              <p:pRg st="0" end="0"/>
                                            </p:txEl>
                                          </p:spTgt>
                                        </p:tgtEl>
                                        <p:attrNameLst>
                                          <p:attrName>style.visibility</p:attrName>
                                        </p:attrNameLst>
                                      </p:cBhvr>
                                      <p:to>
                                        <p:strVal val="visible"/>
                                      </p:to>
                                    </p:set>
                                    <p:animEffect transition="in" filter="fade">
                                      <p:cBhvr>
                                        <p:cTn id="14" dur="1000">
                                          <p:stCondLst>
                                            <p:cond delay="0"/>
                                          </p:stCondLst>
                                        </p:cTn>
                                        <p:tgtEl>
                                          <p:spTgt spid="17411">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7411">
                                            <p:txEl>
                                              <p:pRg st="1" end="1"/>
                                            </p:txEl>
                                          </p:spTgt>
                                        </p:tgtEl>
                                        <p:attrNameLst>
                                          <p:attrName>style.visibility</p:attrName>
                                        </p:attrNameLst>
                                      </p:cBhvr>
                                      <p:to>
                                        <p:strVal val="visible"/>
                                      </p:to>
                                    </p:set>
                                    <p:animEffect transition="in" filter="fade">
                                      <p:cBhvr>
                                        <p:cTn id="19" dur="1000">
                                          <p:stCondLst>
                                            <p:cond delay="0"/>
                                          </p:stCondLst>
                                        </p:cTn>
                                        <p:tgtEl>
                                          <p:spTgt spid="17411">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7411">
                                            <p:txEl>
                                              <p:pRg st="2" end="2"/>
                                            </p:txEl>
                                          </p:spTgt>
                                        </p:tgtEl>
                                        <p:attrNameLst>
                                          <p:attrName>style.visibility</p:attrName>
                                        </p:attrNameLst>
                                      </p:cBhvr>
                                      <p:to>
                                        <p:strVal val="visible"/>
                                      </p:to>
                                    </p:set>
                                    <p:animEffect transition="in" filter="fade">
                                      <p:cBhvr>
                                        <p:cTn id="24" dur="1000">
                                          <p:stCondLst>
                                            <p:cond delay="0"/>
                                          </p:stCondLst>
                                        </p:cTn>
                                        <p:tgtEl>
                                          <p:spTgt spid="17411">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7411">
                                            <p:txEl>
                                              <p:pRg st="3" end="3"/>
                                            </p:txEl>
                                          </p:spTgt>
                                        </p:tgtEl>
                                        <p:attrNameLst>
                                          <p:attrName>style.visibility</p:attrName>
                                        </p:attrNameLst>
                                      </p:cBhvr>
                                      <p:to>
                                        <p:strVal val="visible"/>
                                      </p:to>
                                    </p:set>
                                    <p:animEffect transition="in" filter="fade">
                                      <p:cBhvr>
                                        <p:cTn id="29" dur="1000">
                                          <p:stCondLst>
                                            <p:cond delay="0"/>
                                          </p:stCondLst>
                                        </p:cTn>
                                        <p:tgtEl>
                                          <p:spTgt spid="17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altLang="en-US">
                <a:solidFill>
                  <a:schemeClr val="hlink"/>
                </a:solidFill>
              </a:rPr>
              <a:t>Present a cooperative attitude</a:t>
            </a:r>
          </a:p>
        </p:txBody>
      </p:sp>
      <p:sp>
        <p:nvSpPr>
          <p:cNvPr id="18435" name="Rectangle 3"/>
          <p:cNvSpPr>
            <a:spLocks noGrp="1" noChangeArrowheads="1"/>
          </p:cNvSpPr>
          <p:nvPr>
            <p:ph type="body" idx="1"/>
          </p:nvPr>
        </p:nvSpPr>
        <p:spPr/>
        <p:txBody>
          <a:bodyPr/>
          <a:lstStyle/>
          <a:p>
            <a:pPr eaLnBrk="1" hangingPunct="1">
              <a:lnSpc>
                <a:spcPct val="80000"/>
              </a:lnSpc>
              <a:buFont typeface="Wingdings" charset="2"/>
              <a:buChar char="n"/>
              <a:defRPr/>
            </a:pPr>
            <a:r>
              <a:rPr lang="en-US" altLang="en-US" sz="2400">
                <a:solidFill>
                  <a:schemeClr val="accent2"/>
                </a:solidFill>
              </a:rPr>
              <a:t> A positive attitude can affect the outcome of a meeting—IEP meetings do not have to be confrontational.</a:t>
            </a:r>
          </a:p>
          <a:p>
            <a:pPr eaLnBrk="1" hangingPunct="1">
              <a:lnSpc>
                <a:spcPct val="80000"/>
              </a:lnSpc>
              <a:buFont typeface="Wingdings" charset="2"/>
              <a:buChar char="n"/>
              <a:defRPr/>
            </a:pPr>
            <a:r>
              <a:rPr lang="en-US" altLang="en-US" sz="2400">
                <a:solidFill>
                  <a:schemeClr val="accent2"/>
                </a:solidFill>
              </a:rPr>
              <a:t>Give the professionals working with your child the benefit of the doubt—expect good things, expect cooperation and partnership because just the expectation often leads to the real thing.</a:t>
            </a:r>
          </a:p>
          <a:p>
            <a:pPr eaLnBrk="1" hangingPunct="1">
              <a:lnSpc>
                <a:spcPct val="80000"/>
              </a:lnSpc>
              <a:buFont typeface="Wingdings" charset="2"/>
              <a:buChar char="n"/>
              <a:defRPr/>
            </a:pPr>
            <a:r>
              <a:rPr lang="en-US" altLang="en-US" sz="2400">
                <a:solidFill>
                  <a:schemeClr val="accent2"/>
                </a:solidFill>
              </a:rPr>
              <a:t>Treat everyone with respect and common courtesy.  Manners and treats are appreciated.</a:t>
            </a:r>
          </a:p>
          <a:p>
            <a:pPr eaLnBrk="1" hangingPunct="1">
              <a:lnSpc>
                <a:spcPct val="80000"/>
              </a:lnSpc>
              <a:buFont typeface="Wingdings" charset="2"/>
              <a:buChar char="n"/>
              <a:defRPr/>
            </a:pPr>
            <a:r>
              <a:rPr lang="en-US" altLang="en-US" sz="2400">
                <a:solidFill>
                  <a:schemeClr val="accent2"/>
                </a:solidFill>
              </a:rPr>
              <a:t>Let the school staff see you there at times other than IEP meetings—join your child for lunch, volunteer for the teacher, join PTA, etc.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2000"/>
                                        <p:tgtEl>
                                          <p:spTgt spid="18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Effect transition="in" filter="wipe(left)">
                                      <p:cBhvr>
                                        <p:cTn id="12" dur="500"/>
                                        <p:tgtEl>
                                          <p:spTgt spid="184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435">
                                            <p:txEl>
                                              <p:pRg st="1" end="1"/>
                                            </p:txEl>
                                          </p:spTgt>
                                        </p:tgtEl>
                                        <p:attrNameLst>
                                          <p:attrName>style.visibility</p:attrName>
                                        </p:attrNameLst>
                                      </p:cBhvr>
                                      <p:to>
                                        <p:strVal val="visible"/>
                                      </p:to>
                                    </p:set>
                                    <p:animEffect transition="in" filter="wipe(left)">
                                      <p:cBhvr>
                                        <p:cTn id="17" dur="500"/>
                                        <p:tgtEl>
                                          <p:spTgt spid="1843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435">
                                            <p:txEl>
                                              <p:pRg st="2" end="2"/>
                                            </p:txEl>
                                          </p:spTgt>
                                        </p:tgtEl>
                                        <p:attrNameLst>
                                          <p:attrName>style.visibility</p:attrName>
                                        </p:attrNameLst>
                                      </p:cBhvr>
                                      <p:to>
                                        <p:strVal val="visible"/>
                                      </p:to>
                                    </p:set>
                                    <p:animEffect transition="in" filter="wipe(left)">
                                      <p:cBhvr>
                                        <p:cTn id="22" dur="500"/>
                                        <p:tgtEl>
                                          <p:spTgt spid="1843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435">
                                            <p:txEl>
                                              <p:pRg st="3" end="3"/>
                                            </p:txEl>
                                          </p:spTgt>
                                        </p:tgtEl>
                                        <p:attrNameLst>
                                          <p:attrName>style.visibility</p:attrName>
                                        </p:attrNameLst>
                                      </p:cBhvr>
                                      <p:to>
                                        <p:strVal val="visible"/>
                                      </p:to>
                                    </p:set>
                                    <p:animEffect transition="in" filter="wipe(left)">
                                      <p:cBhvr>
                                        <p:cTn id="27" dur="500"/>
                                        <p:tgtEl>
                                          <p:spTgt spid="1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altLang="en-US">
                <a:solidFill>
                  <a:schemeClr val="hlink"/>
                </a:solidFill>
              </a:rPr>
              <a:t>Keep records</a:t>
            </a:r>
          </a:p>
        </p:txBody>
      </p:sp>
      <p:sp>
        <p:nvSpPr>
          <p:cNvPr id="19459" name="Rectangle 3"/>
          <p:cNvSpPr>
            <a:spLocks noGrp="1" noChangeArrowheads="1"/>
          </p:cNvSpPr>
          <p:nvPr>
            <p:ph type="body" idx="1"/>
          </p:nvPr>
        </p:nvSpPr>
        <p:spPr/>
        <p:txBody>
          <a:bodyPr/>
          <a:lstStyle/>
          <a:p>
            <a:pPr eaLnBrk="1" hangingPunct="1">
              <a:lnSpc>
                <a:spcPct val="90000"/>
              </a:lnSpc>
              <a:buFont typeface="Wingdings" charset="2"/>
              <a:buChar char="n"/>
              <a:defRPr/>
            </a:pPr>
            <a:r>
              <a:rPr lang="en-US" altLang="en-US" sz="2400">
                <a:solidFill>
                  <a:schemeClr val="accent2"/>
                </a:solidFill>
              </a:rPr>
              <a:t>Make a list of things you want to discuss in your child’s school meeting:  these can be questions you want addressed or things you want on the IEP, etc.</a:t>
            </a:r>
          </a:p>
          <a:p>
            <a:pPr eaLnBrk="1" hangingPunct="1">
              <a:lnSpc>
                <a:spcPct val="90000"/>
              </a:lnSpc>
              <a:buFont typeface="Wingdings" charset="2"/>
              <a:buChar char="n"/>
              <a:defRPr/>
            </a:pPr>
            <a:r>
              <a:rPr lang="en-US" altLang="en-US" sz="2400">
                <a:solidFill>
                  <a:schemeClr val="accent2"/>
                </a:solidFill>
              </a:rPr>
              <a:t>Take notes during the meeting.  Note what others have said they will do for or with your child; changes that are suggested; comments about progress or difficulties, things that are happening at school, etc.</a:t>
            </a:r>
          </a:p>
          <a:p>
            <a:pPr eaLnBrk="1" hangingPunct="1">
              <a:lnSpc>
                <a:spcPct val="90000"/>
              </a:lnSpc>
              <a:buFont typeface="Wingdings" charset="2"/>
              <a:buChar char="n"/>
              <a:defRPr/>
            </a:pPr>
            <a:r>
              <a:rPr lang="en-US" altLang="en-US" sz="2400">
                <a:solidFill>
                  <a:schemeClr val="accent2"/>
                </a:solidFill>
              </a:rPr>
              <a:t>Document conversations that you have outside meetings, either in person or by phone or email.  Note the date and time of the call, the name of the person you speak with, and the main points of the conversation.</a:t>
            </a:r>
          </a:p>
          <a:p>
            <a:pPr eaLnBrk="1" hangingPunct="1">
              <a:lnSpc>
                <a:spcPct val="90000"/>
              </a:lnSpc>
              <a:buFont typeface="Wingdings" charset="2"/>
              <a:buChar char="n"/>
              <a:defRPr/>
            </a:pPr>
            <a:endParaRPr lang="en-US" altLang="en-US" sz="2400">
              <a:solidFill>
                <a:schemeClr val="accent2"/>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fade">
                                      <p:cBhvr>
                                        <p:cTn id="7" dur="1000"/>
                                        <p:tgtEl>
                                          <p:spTgt spid="19458"/>
                                        </p:tgtEl>
                                      </p:cBhvr>
                                    </p:animEffect>
                                    <p:anim calcmode="lin" valueType="num">
                                      <p:cBhvr>
                                        <p:cTn id="8" dur="1000" fill="hold"/>
                                        <p:tgtEl>
                                          <p:spTgt spid="19458"/>
                                        </p:tgtEl>
                                        <p:attrNameLst>
                                          <p:attrName>ppt_x</p:attrName>
                                        </p:attrNameLst>
                                      </p:cBhvr>
                                      <p:tavLst>
                                        <p:tav tm="0">
                                          <p:val>
                                            <p:strVal val="#ppt_x"/>
                                          </p:val>
                                        </p:tav>
                                        <p:tav tm="100000">
                                          <p:val>
                                            <p:strVal val="#ppt_x"/>
                                          </p:val>
                                        </p:tav>
                                      </p:tavLst>
                                    </p:anim>
                                    <p:anim calcmode="lin" valueType="num">
                                      <p:cBhvr>
                                        <p:cTn id="9" dur="898" decel="100000" fill="hold"/>
                                        <p:tgtEl>
                                          <p:spTgt spid="1945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9458"/>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9459">
                                            <p:txEl>
                                              <p:pRg st="0" end="0"/>
                                            </p:txEl>
                                          </p:spTgt>
                                        </p:tgtEl>
                                        <p:attrNameLst>
                                          <p:attrName>style.visibility</p:attrName>
                                        </p:attrNameLst>
                                      </p:cBhvr>
                                      <p:to>
                                        <p:strVal val="visible"/>
                                      </p:to>
                                    </p:set>
                                    <p:animEffect transition="in" filter="fade">
                                      <p:cBhvr>
                                        <p:cTn id="15" dur="1000"/>
                                        <p:tgtEl>
                                          <p:spTgt spid="19459">
                                            <p:txEl>
                                              <p:pRg st="0" end="0"/>
                                            </p:txEl>
                                          </p:spTgt>
                                        </p:tgtEl>
                                      </p:cBhvr>
                                    </p:animEffect>
                                    <p:anim calcmode="lin" valueType="num">
                                      <p:cBhvr>
                                        <p:cTn id="16"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9459">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945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9459">
                                            <p:txEl>
                                              <p:pRg st="1" end="1"/>
                                            </p:txEl>
                                          </p:spTgt>
                                        </p:tgtEl>
                                        <p:attrNameLst>
                                          <p:attrName>style.visibility</p:attrName>
                                        </p:attrNameLst>
                                      </p:cBhvr>
                                      <p:to>
                                        <p:strVal val="visible"/>
                                      </p:to>
                                    </p:set>
                                    <p:animEffect transition="in" filter="fade">
                                      <p:cBhvr>
                                        <p:cTn id="23" dur="1000"/>
                                        <p:tgtEl>
                                          <p:spTgt spid="19459">
                                            <p:txEl>
                                              <p:pRg st="1" end="1"/>
                                            </p:txEl>
                                          </p:spTgt>
                                        </p:tgtEl>
                                      </p:cBhvr>
                                    </p:animEffect>
                                    <p:anim calcmode="lin" valueType="num">
                                      <p:cBhvr>
                                        <p:cTn id="24" dur="10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9459">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945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9459">
                                            <p:txEl>
                                              <p:pRg st="2" end="2"/>
                                            </p:txEl>
                                          </p:spTgt>
                                        </p:tgtEl>
                                        <p:attrNameLst>
                                          <p:attrName>style.visibility</p:attrName>
                                        </p:attrNameLst>
                                      </p:cBhvr>
                                      <p:to>
                                        <p:strVal val="visible"/>
                                      </p:to>
                                    </p:set>
                                    <p:animEffect transition="in" filter="fade">
                                      <p:cBhvr>
                                        <p:cTn id="31" dur="1000"/>
                                        <p:tgtEl>
                                          <p:spTgt spid="19459">
                                            <p:txEl>
                                              <p:pRg st="2" end="2"/>
                                            </p:txEl>
                                          </p:spTgt>
                                        </p:tgtEl>
                                      </p:cBhvr>
                                    </p:animEffect>
                                    <p:anim calcmode="lin" valueType="num">
                                      <p:cBhvr>
                                        <p:cTn id="32" dur="10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9459">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9459">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en-US" altLang="en-US">
                <a:solidFill>
                  <a:schemeClr val="hlink"/>
                </a:solidFill>
              </a:rPr>
              <a:t>Persist </a:t>
            </a:r>
            <a:r>
              <a:rPr lang="en-US" altLang="en-US">
                <a:solidFill>
                  <a:srgbClr val="666699"/>
                </a:solidFill>
              </a:rPr>
              <a:t>and</a:t>
            </a:r>
            <a:r>
              <a:rPr lang="en-US" altLang="en-US">
                <a:solidFill>
                  <a:schemeClr val="hlink"/>
                </a:solidFill>
              </a:rPr>
              <a:t> persevere</a:t>
            </a:r>
          </a:p>
        </p:txBody>
      </p:sp>
      <p:sp>
        <p:nvSpPr>
          <p:cNvPr id="20483" name="Rectangle 3"/>
          <p:cNvSpPr>
            <a:spLocks noGrp="1" noChangeArrowheads="1"/>
          </p:cNvSpPr>
          <p:nvPr>
            <p:ph type="body" idx="1"/>
          </p:nvPr>
        </p:nvSpPr>
        <p:spPr>
          <a:xfrm>
            <a:off x="457200" y="1524000"/>
            <a:ext cx="8229600" cy="5029200"/>
          </a:xfrm>
        </p:spPr>
        <p:txBody>
          <a:bodyPr/>
          <a:lstStyle/>
          <a:p>
            <a:pPr eaLnBrk="1" hangingPunct="1">
              <a:lnSpc>
                <a:spcPct val="90000"/>
              </a:lnSpc>
              <a:buFont typeface="Wingdings" charset="2"/>
              <a:buChar char="n"/>
              <a:defRPr/>
            </a:pPr>
            <a:r>
              <a:rPr lang="en-US" altLang="en-US" sz="2400">
                <a:solidFill>
                  <a:schemeClr val="accent2"/>
                </a:solidFill>
              </a:rPr>
              <a:t>You are your child’s best advocate—hang in there!</a:t>
            </a:r>
          </a:p>
          <a:p>
            <a:pPr eaLnBrk="1" hangingPunct="1">
              <a:lnSpc>
                <a:spcPct val="90000"/>
              </a:lnSpc>
              <a:buFont typeface="Wingdings" charset="2"/>
              <a:buChar char="n"/>
              <a:defRPr/>
            </a:pPr>
            <a:r>
              <a:rPr lang="en-US" altLang="en-US" sz="2400">
                <a:solidFill>
                  <a:schemeClr val="accent2"/>
                </a:solidFill>
              </a:rPr>
              <a:t>Arguing your point may  be less effective than just continuing to restate your position while acknowledging that of others: say, “I understand your concern, but I feel my child needs </a:t>
            </a:r>
            <a:r>
              <a:rPr lang="en-US" altLang="en-US" sz="2400" i="1">
                <a:solidFill>
                  <a:schemeClr val="accent2"/>
                </a:solidFill>
              </a:rPr>
              <a:t>x </a:t>
            </a:r>
            <a:r>
              <a:rPr lang="en-US" altLang="en-US" sz="2400">
                <a:solidFill>
                  <a:schemeClr val="accent2"/>
                </a:solidFill>
              </a:rPr>
              <a:t>and I’d like us to work together to figure out how this can happen.”</a:t>
            </a:r>
          </a:p>
          <a:p>
            <a:pPr eaLnBrk="1" hangingPunct="1">
              <a:lnSpc>
                <a:spcPct val="90000"/>
              </a:lnSpc>
              <a:buFont typeface="Wingdings" charset="2"/>
              <a:buChar char="n"/>
              <a:defRPr/>
            </a:pPr>
            <a:r>
              <a:rPr lang="en-US" altLang="en-US" sz="2400">
                <a:solidFill>
                  <a:schemeClr val="accent2"/>
                </a:solidFill>
              </a:rPr>
              <a:t>Again, be informed: know the school’s policies and procedures and how they apply to your child, and know what the law requires of the school.</a:t>
            </a:r>
          </a:p>
          <a:p>
            <a:pPr eaLnBrk="1" hangingPunct="1">
              <a:lnSpc>
                <a:spcPct val="90000"/>
              </a:lnSpc>
              <a:buFont typeface="Wingdings" charset="2"/>
              <a:buChar char="n"/>
              <a:defRPr/>
            </a:pPr>
            <a:r>
              <a:rPr lang="en-US" altLang="en-US" sz="2400">
                <a:solidFill>
                  <a:schemeClr val="accent2"/>
                </a:solidFill>
              </a:rPr>
              <a:t>You may request a new meeting if issues remain unresolved.  This allows time to consult with someone, for example, your PTI representative.  You may also ask that someone who knows the laws attend the next meeting with you.</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p:cTn id="7" dur="1000" fill="hold"/>
                                        <p:tgtEl>
                                          <p:spTgt spid="20482"/>
                                        </p:tgtEl>
                                        <p:attrNameLst>
                                          <p:attrName>ppt_x</p:attrName>
                                        </p:attrNameLst>
                                      </p:cBhvr>
                                      <p:tavLst>
                                        <p:tav tm="0">
                                          <p:val>
                                            <p:strVal val="#ppt_x-.2"/>
                                          </p:val>
                                        </p:tav>
                                        <p:tav tm="100000">
                                          <p:val>
                                            <p:strVal val="#ppt_x"/>
                                          </p:val>
                                        </p:tav>
                                      </p:tavLst>
                                    </p:anim>
                                    <p:anim calcmode="lin" valueType="num">
                                      <p:cBhvr>
                                        <p:cTn id="8" dur="1000" fill="hold"/>
                                        <p:tgtEl>
                                          <p:spTgt spid="2048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48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0483">
                                            <p:txEl>
                                              <p:pRg st="0" end="0"/>
                                            </p:txEl>
                                          </p:spTgt>
                                        </p:tgtEl>
                                        <p:attrNameLst>
                                          <p:attrName>style.visibility</p:attrName>
                                        </p:attrNameLst>
                                      </p:cBhvr>
                                      <p:to>
                                        <p:strVal val="visible"/>
                                      </p:to>
                                    </p:set>
                                    <p:animEffect transition="in" filter="fade">
                                      <p:cBhvr>
                                        <p:cTn id="14" dur="500"/>
                                        <p:tgtEl>
                                          <p:spTgt spid="20483">
                                            <p:txEl>
                                              <p:pRg st="0" end="0"/>
                                            </p:txEl>
                                          </p:spTgt>
                                        </p:tgtEl>
                                      </p:cBhvr>
                                    </p:animEffect>
                                    <p:anim calcmode="lin" valueType="num">
                                      <p:cBhvr>
                                        <p:cTn id="15"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048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0483">
                                            <p:txEl>
                                              <p:pRg st="1" end="1"/>
                                            </p:txEl>
                                          </p:spTgt>
                                        </p:tgtEl>
                                        <p:attrNameLst>
                                          <p:attrName>style.visibility</p:attrName>
                                        </p:attrNameLst>
                                      </p:cBhvr>
                                      <p:to>
                                        <p:strVal val="visible"/>
                                      </p:to>
                                    </p:set>
                                    <p:animEffect transition="in" filter="fade">
                                      <p:cBhvr>
                                        <p:cTn id="21" dur="500"/>
                                        <p:tgtEl>
                                          <p:spTgt spid="20483">
                                            <p:txEl>
                                              <p:pRg st="1" end="1"/>
                                            </p:txEl>
                                          </p:spTgt>
                                        </p:tgtEl>
                                      </p:cBhvr>
                                    </p:animEffect>
                                    <p:anim calcmode="lin" valueType="num">
                                      <p:cBhvr>
                                        <p:cTn id="22"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048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0483">
                                            <p:txEl>
                                              <p:pRg st="2" end="2"/>
                                            </p:txEl>
                                          </p:spTgt>
                                        </p:tgtEl>
                                        <p:attrNameLst>
                                          <p:attrName>style.visibility</p:attrName>
                                        </p:attrNameLst>
                                      </p:cBhvr>
                                      <p:to>
                                        <p:strVal val="visible"/>
                                      </p:to>
                                    </p:set>
                                    <p:animEffect transition="in" filter="fade">
                                      <p:cBhvr>
                                        <p:cTn id="28" dur="500"/>
                                        <p:tgtEl>
                                          <p:spTgt spid="20483">
                                            <p:txEl>
                                              <p:pRg st="2" end="2"/>
                                            </p:txEl>
                                          </p:spTgt>
                                        </p:tgtEl>
                                      </p:cBhvr>
                                    </p:animEffect>
                                    <p:anim calcmode="lin" valueType="num">
                                      <p:cBhvr>
                                        <p:cTn id="29"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20483">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20483">
                                            <p:txEl>
                                              <p:pRg st="3" end="3"/>
                                            </p:txEl>
                                          </p:spTgt>
                                        </p:tgtEl>
                                        <p:attrNameLst>
                                          <p:attrName>style.visibility</p:attrName>
                                        </p:attrNameLst>
                                      </p:cBhvr>
                                      <p:to>
                                        <p:strVal val="visible"/>
                                      </p:to>
                                    </p:set>
                                    <p:animEffect transition="in" filter="fade">
                                      <p:cBhvr>
                                        <p:cTn id="35" dur="500"/>
                                        <p:tgtEl>
                                          <p:spTgt spid="20483">
                                            <p:txEl>
                                              <p:pRg st="3" end="3"/>
                                            </p:txEl>
                                          </p:spTgt>
                                        </p:tgtEl>
                                      </p:cBhvr>
                                    </p:animEffect>
                                    <p:anim calcmode="lin" valueType="num">
                                      <p:cBhvr>
                                        <p:cTn id="36" dur="5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20483">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defRPr/>
            </a:pPr>
            <a:r>
              <a:rPr lang="en-US" altLang="en-US">
                <a:solidFill>
                  <a:srgbClr val="666699"/>
                </a:solidFill>
              </a:rPr>
              <a:t>For More Information </a:t>
            </a:r>
          </a:p>
        </p:txBody>
      </p:sp>
      <p:sp>
        <p:nvSpPr>
          <p:cNvPr id="10243" name="TextBox 2"/>
          <p:cNvSpPr txBox="1">
            <a:spLocks noChangeArrowheads="1"/>
          </p:cNvSpPr>
          <p:nvPr/>
        </p:nvSpPr>
        <p:spPr bwMode="auto">
          <a:xfrm>
            <a:off x="1104900" y="3810000"/>
            <a:ext cx="6934200" cy="2954338"/>
          </a:xfrm>
          <a:prstGeom prst="rect">
            <a:avLst/>
          </a:prstGeom>
          <a:noFill/>
          <a:ln w="9525">
            <a:noFill/>
            <a:miter lim="800000"/>
            <a:headEnd/>
            <a:tailEnd/>
          </a:ln>
        </p:spPr>
        <p:txBody>
          <a:bodyPr>
            <a:spAutoFit/>
          </a:bodyPr>
          <a:lstStyle/>
          <a:p>
            <a:pPr algn="ctr"/>
            <a:r>
              <a:rPr lang="en-US" altLang="en-US" sz="2400">
                <a:solidFill>
                  <a:schemeClr val="accent2"/>
                </a:solidFill>
              </a:rPr>
              <a:t>The Center for Exceptional Families</a:t>
            </a:r>
          </a:p>
          <a:p>
            <a:pPr algn="ctr"/>
            <a:r>
              <a:rPr lang="en-US" altLang="en-US" sz="2400">
                <a:solidFill>
                  <a:schemeClr val="accent2"/>
                </a:solidFill>
              </a:rPr>
              <a:t>1702 Stone Street, Suite A</a:t>
            </a:r>
          </a:p>
          <a:p>
            <a:pPr algn="ctr"/>
            <a:r>
              <a:rPr lang="en-US" altLang="en-US" sz="2400">
                <a:solidFill>
                  <a:schemeClr val="accent2"/>
                </a:solidFill>
              </a:rPr>
              <a:t>Jonesboro, AR 72401</a:t>
            </a:r>
          </a:p>
          <a:p>
            <a:pPr algn="ctr"/>
            <a:r>
              <a:rPr lang="en-US" altLang="en-US" sz="2400">
                <a:solidFill>
                  <a:schemeClr val="accent2"/>
                </a:solidFill>
              </a:rPr>
              <a:t>870-336-3012</a:t>
            </a:r>
          </a:p>
          <a:p>
            <a:pPr algn="ctr"/>
            <a:endParaRPr lang="en-US" altLang="en-US" sz="2400">
              <a:solidFill>
                <a:schemeClr val="accent2"/>
              </a:solidFill>
            </a:endParaRPr>
          </a:p>
          <a:p>
            <a:endParaRPr lang="en-US" altLang="en-US" sz="2400">
              <a:solidFill>
                <a:schemeClr val="accent2"/>
              </a:solidFill>
            </a:endParaRPr>
          </a:p>
          <a:p>
            <a:pPr algn="ctr"/>
            <a:r>
              <a:rPr lang="en-US" altLang="en-US" sz="2400">
                <a:solidFill>
                  <a:schemeClr val="accent2"/>
                </a:solidFill>
              </a:rPr>
              <a:t>Website: www.thecenterforexceptionalfamilies.org</a:t>
            </a:r>
          </a:p>
          <a:p>
            <a:endParaRPr lang="en-US" altLang="en-US"/>
          </a:p>
        </p:txBody>
      </p:sp>
      <p:pic>
        <p:nvPicPr>
          <p:cNvPr id="10244" name="Picture 1"/>
          <p:cNvPicPr>
            <a:picLocks noChangeAspect="1"/>
          </p:cNvPicPr>
          <p:nvPr/>
        </p:nvPicPr>
        <p:blipFill>
          <a:blip r:embed="rId2" cstate="print"/>
          <a:srcRect/>
          <a:stretch>
            <a:fillRect/>
          </a:stretch>
        </p:blipFill>
        <p:spPr bwMode="auto">
          <a:xfrm>
            <a:off x="2638425" y="1871663"/>
            <a:ext cx="3867150" cy="189547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Pixel">
  <a:themeElements>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5</TotalTime>
  <Words>607</Words>
  <Application>Microsoft Macintosh PowerPoint</Application>
  <PresentationFormat>On-screen Show (4:3)</PresentationFormat>
  <Paragraphs>38</Paragraphs>
  <Slides>8</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5" baseType="lpstr">
      <vt:lpstr>Arial</vt:lpstr>
      <vt:lpstr>Arial Black</vt:lpstr>
      <vt:lpstr>Calibri</vt:lpstr>
      <vt:lpstr>Times New Roman</vt:lpstr>
      <vt:lpstr>Wingdings</vt:lpstr>
      <vt:lpstr>Pixel</vt:lpstr>
      <vt:lpstr>Slide</vt:lpstr>
      <vt:lpstr>Effective Advocacy Skills for Parents</vt:lpstr>
      <vt:lpstr>Be Informed</vt:lpstr>
      <vt:lpstr>Be focused on your child</vt:lpstr>
      <vt:lpstr>Communicate your ideas and thoughts clearly</vt:lpstr>
      <vt:lpstr>Present a cooperative attitude</vt:lpstr>
      <vt:lpstr>Keep records</vt:lpstr>
      <vt:lpstr>Persist and persevere</vt:lpstr>
      <vt:lpstr>For More Information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Advocacy Skills for Parents</dc:title>
  <dc:creator>(405)-249-0991</dc:creator>
  <cp:lastModifiedBy>Abigale Crump</cp:lastModifiedBy>
  <cp:revision>3</cp:revision>
  <dcterms:created xsi:type="dcterms:W3CDTF">2016-03-23T17:00:41Z</dcterms:created>
  <dcterms:modified xsi:type="dcterms:W3CDTF">2019-05-21T03:06:50Z</dcterms:modified>
</cp:coreProperties>
</file>